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8" r:id="rId2"/>
    <p:sldId id="279" r:id="rId3"/>
    <p:sldId id="280" r:id="rId4"/>
    <p:sldId id="256" r:id="rId5"/>
    <p:sldId id="281" r:id="rId6"/>
    <p:sldId id="257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04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43011" autoAdjust="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3BB2-38A6-4F02-8B46-25B81AE47994}" type="datetimeFigureOut">
              <a:rPr lang="th-TH" smtClean="0"/>
              <a:pPr/>
              <a:t>13/05/61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380AB-6093-4EB3-B49E-EC42DBF3CD3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896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344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0806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506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80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1436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3863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7869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401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 smtClean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807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 smtClean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968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 smtClean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5603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484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743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8026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122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5743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380AB-6093-4EB3-B49E-EC42DBF3CD34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816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3679761" y="426076"/>
            <a:ext cx="765039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7200" b="1" dirty="0" smtClean="0">
                <a:solidFill>
                  <a:srgbClr val="FFC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แถลงนโยบาย ประจำปี 2561</a:t>
            </a:r>
            <a:endParaRPr lang="th-TH" sz="7200" b="1" dirty="0">
              <a:solidFill>
                <a:srgbClr val="FFC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818" y="2759244"/>
            <a:ext cx="2118079" cy="2118079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3190460" y="1489770"/>
            <a:ext cx="8628993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สโมสรนักศึกษา</a:t>
            </a:r>
          </a:p>
          <a:p>
            <a:r>
              <a:rPr lang="th-TH" sz="4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คณะสถาปัตยกรรมศาสตร์และการออกแบบสิ่งแวดล้อม</a:t>
            </a:r>
            <a:endParaRPr lang="th-TH" sz="4400" b="1" dirty="0">
              <a:solidFill>
                <a:srgbClr val="00206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49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52506"/>
              </p:ext>
            </p:extLst>
          </p:nvPr>
        </p:nvGraphicFramePr>
        <p:xfrm>
          <a:off x="546538" y="1371230"/>
          <a:ext cx="11204027" cy="521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เพื่อให้นักศึกษาได้แลกเปลี่ยนความคิด และประสบการณ์ ตลอดจนเป็นการสร้างความสัมพันธ์ระหว่างนักศึกษาต่างสถาบันเชื่อมโยงสู่การมีเครือข่ายที่ดีในอนาคต ผ่านกิจกรรมนันทนาการ            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เพื่อสร้างความสัมพันธ์อันดีระหว่างรุ่นพี่และรุ่นน้องและสร้างความสามัคคีในหมู่คณะ และสามารถปฏิบัติงานร่วมกันเป็นทีมได้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เพื่อส่งเสริมให้นักศึกษามีความกล้าแสดงออกในด้านที่เหมาะสม กล้าคิด และลงมือปฏิบัติจริงได้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งบประมาณเงินรายได้ (งบพัฒนานักศึกษา 2562) 10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กิจกรรมวิชาการที่ส่งเสริมคุณลักษณะบัณฑิตที่พึงประสงค์ กีฬาหรือการส่งเสริมสุขภาพและพัฒนาศักยภาพความเป็นผู้นำ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คณะสถาปัตยกรรมศาสตร์และการออกแบบสิ่งแวดล้อม มหาวิทยาลัยแม่โจ้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ประมาณเดือนมกราคม 2562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สโมสรนักศึกษาคณะสถาปัตยกรรมศาสตร์และการออกแบบสิ่งแวดล้อม มหาวิทยาลัยแม่โจ้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นักศึกษาได้แลกเปลี่ยนความคิด ประสบการณ์ และสร้างความสัมพันธ์ระหว่างนักศึกษาต่างสถาบัน มีความสัมพันธ์อันดีในหมู่คณะ กล้าแสดงออกในด้านที่เหมาะสม กล้าคิด และลงมือปฏิบัติ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04248" y="124427"/>
            <a:ext cx="9023835" cy="1085090"/>
            <a:chOff x="963904" y="4115976"/>
            <a:chExt cx="5251715" cy="1085090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04" y="4115976"/>
              <a:ext cx="5251715" cy="1085090"/>
            </a:xfrm>
            <a:prstGeom prst="rect">
              <a:avLst/>
            </a:prstGeom>
          </p:spPr>
        </p:pic>
        <p:sp>
          <p:nvSpPr>
            <p:cNvPr id="14" name="กล่องข้อความ 13"/>
            <p:cNvSpPr txBox="1"/>
            <p:nvPr/>
          </p:nvSpPr>
          <p:spPr>
            <a:xfrm>
              <a:off x="1390276" y="4238083"/>
              <a:ext cx="46876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5. โครงการกีฬาสร้างความสัมพันธ์ระหว่างสถาบัน (วาระ</a:t>
              </a:r>
              <a:r>
                <a:rPr lang="th-TH" sz="32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ปัตย์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ครั้งที่ </a:t>
              </a:r>
              <a:r>
                <a:rPr lang="th-TH" sz="32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23)</a:t>
              </a:r>
              <a:endPara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49024"/>
              </p:ext>
            </p:extLst>
          </p:nvPr>
        </p:nvGraphicFramePr>
        <p:xfrm>
          <a:off x="546538" y="1371230"/>
          <a:ext cx="11204027" cy="521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เพื่อเป็นการสร้างความสัมพันธ์อันดีในหมู่คณะ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เพื่อให้เกิดความสามัคคีระหว่างนักศึกษาทุกคณะในมหาวิทยาลัย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เพื่อเป็นการส่งเสริมให้นักศึกษาได้ออกกำลังกายเสริมสร้างพลานามัยให้สมบูรณ์ แข็งแรง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 เพื่อให้นักศึกษาเล็งเห็นความสำคัญของกิจกรรมที่เสริมสร้างทักษะชีวิต ผ่านกิจกรรมกีฬาและนันทนาการต่าง ๆ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งบประมาณเงินรายได้ (งบพัฒนานักศึกษา 2562) 10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กิจกรรมกีฬาหรือการส่งเสริมสุขภาพ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มหาวิทยาลัยแม่โจ้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อยู่ในระหว่างการพิจารณาของ องค์การนักศึกษา มหาวิทยาลัยแม่โจ้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สโมสรนักศึกษาคณะสถาปัตยกรรมศาสตร์และการออกแบบสิ่งแวดล้อม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นักศึกษาได้เข้าร่วมแข่งขันกีฬา ได้รับการส่งเสริมให้ออกกำลังกายเสริมสร้างพลานามัยให้สมบูรณ์แข็งแรงและเกิดกระบวนการเรียนรู้การสร้างความสัมพันธ์อันดีในหมู่คณะให้เกิดความสามัคคี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7" name="กลุ่ม 6"/>
          <p:cNvGrpSpPr/>
          <p:nvPr/>
        </p:nvGrpSpPr>
        <p:grpSpPr>
          <a:xfrm>
            <a:off x="81651" y="110526"/>
            <a:ext cx="7422735" cy="960122"/>
            <a:chOff x="6467070" y="1012310"/>
            <a:chExt cx="5017268" cy="960122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070" y="1012310"/>
              <a:ext cx="4910746" cy="960122"/>
            </a:xfrm>
            <a:prstGeom prst="rect">
              <a:avLst/>
            </a:prstGeom>
          </p:spPr>
        </p:pic>
        <p:sp>
          <p:nvSpPr>
            <p:cNvPr id="10" name="กล่องข้อความ 9"/>
            <p:cNvSpPr txBox="1"/>
            <p:nvPr/>
          </p:nvSpPr>
          <p:spPr>
            <a:xfrm>
              <a:off x="6774509" y="1060894"/>
              <a:ext cx="4709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6. 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โครงการเข้าร่วมการแข่งขันกีฬาแม่โจ้สัมพันธ์ ครั้งที่ 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2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512901"/>
              </p:ext>
            </p:extLst>
          </p:nvPr>
        </p:nvGraphicFramePr>
        <p:xfrm>
          <a:off x="546538" y="1371230"/>
          <a:ext cx="11204027" cy="521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เพื่อสร้างจิตสำนึกต่อการอนุรักษ์สิ่งแวดล้อม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เพื่อให้เกิดความรักความสามัคคี และทักษะการทำงานร่วมกันเป็นทีม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สร้างความสัมพันธ์และทำประโยชน์แก่ชุมชน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</a:t>
                      </a: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นำความรู้ความสามารถที่ได้จากการเรียนมาประยุกต์ใช้ในการทำงานพื้นที่จริง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งบประมาณเงินรายได้ (งบพัฒนานักศึกษา 2562) 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กิจกรรมวิชาการที่ส่งเสริมคุณลักษณะบัณฑิตที่พึงประสงค์ เสริมสร้างคุณธรรมและจริยธรรมและบำเพ็ญประโยชน์หรือรักษาสิ่งแวดล้อม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10 – 12 พฤศจิกายน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สาขาวิชาเทคโนโลยีภูมิทัศน์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นักศึกษามีจิตสำนึกในการอนุรักษ์สิ่งแวดล้อม และได้สร้างความสัมพันธ์ในหมู่คณะ/ชุมชน และบำเพ็ญประโยชน์แก่ชุมชนตลอดจนได้ใช้ความรู้ไปปฏิบัติงานในพื้นที่จริง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42516" y="80583"/>
            <a:ext cx="8165759" cy="1383702"/>
            <a:chOff x="6355819" y="3544475"/>
            <a:chExt cx="5440691" cy="1383702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3544475"/>
              <a:ext cx="5440691" cy="114300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704146" y="3727848"/>
              <a:ext cx="48252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7. โครงการค่ายอาสาพัฒนา</a:t>
              </a:r>
              <a:r>
                <a:rPr lang="th-TH" sz="36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ชุมชน ประจำปีการศึกษา 2561</a:t>
              </a:r>
              <a:endPara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654071"/>
              </p:ext>
            </p:extLst>
          </p:nvPr>
        </p:nvGraphicFramePr>
        <p:xfrm>
          <a:off x="546538" y="1371230"/>
          <a:ext cx="11204027" cy="524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เพื่อเสริมสร้างคุณธรรมและจริยธรรมให้แก่นักศึกษา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เพื่อเป็นการแลกเปลี่ยนแนวคิดและประสบการณ์ในด้านการเรียนและการใช้ชีวิต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เพื่อสร้างความสัมพันธ์อันดีและความสามัคคีระหว่างนักศึกษาด้วยกันเอง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 เพื่อส่งเสริมและสนับสนุนให้นักศึกษามีจิตสำนึกในการอนุรักษ์สิ่งแวดล้อม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งบประมาณเงินรายได้ (งบพัฒนานักศึกษา 2562) 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กิจกรรมวิชาการที่ส่งเสริมคุณลักษณะบัณฑิตที่พึงประสงค์ เสริมสร้างคุณธรรมและจริยธรรมและบำเพ็ญประโยชน์หรือรักษาสิ่งแวดล้อม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10 – 12 พฤศจิกายน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สาขาวิชาเทคโนโลยีภูมิทัศน์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นักศึกษามีจิตสำนึกในการอนุรักษ์สิ่งแวดล้อม และได้สร้างความสัมพันธ์ในหมู่คณะ ตลอดจนได้แลกเปลี่ยน</a:t>
                      </a:r>
                      <a:r>
                        <a:rPr lang="th-TH" sz="24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แนวคิดและประสบการณ์ในด้านการเรียนและการใช้ชีวิต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4" name="กลุ่ม 13"/>
          <p:cNvGrpSpPr/>
          <p:nvPr/>
        </p:nvGrpSpPr>
        <p:grpSpPr>
          <a:xfrm>
            <a:off x="329988" y="168975"/>
            <a:ext cx="11252412" cy="1054610"/>
            <a:chOff x="6477571" y="5065515"/>
            <a:chExt cx="5221235" cy="1054610"/>
          </a:xfrm>
        </p:grpSpPr>
        <p:pic>
          <p:nvPicPr>
            <p:cNvPr id="15" name="รูปภาพ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71" y="5065515"/>
              <a:ext cx="5221235" cy="1054610"/>
            </a:xfrm>
            <a:prstGeom prst="rect">
              <a:avLst/>
            </a:prstGeom>
          </p:spPr>
        </p:pic>
        <p:sp>
          <p:nvSpPr>
            <p:cNvPr id="16" name="กล่องข้อความ 15"/>
            <p:cNvSpPr txBox="1"/>
            <p:nvPr/>
          </p:nvSpPr>
          <p:spPr>
            <a:xfrm>
              <a:off x="6668089" y="5201066"/>
              <a:ext cx="49711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8. โครงการเสริมสร้างคุณธรรมและจริยธรรมและสานสัมพันธ์พี่น้องภูมิ</a:t>
              </a:r>
              <a:r>
                <a:rPr lang="th-TH" sz="30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ทัศน์ ประจำปีการศึกษา 2561</a:t>
              </a:r>
              <a:endParaRPr lang="th-TH" sz="3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3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529413"/>
              </p:ext>
            </p:extLst>
          </p:nvPr>
        </p:nvGraphicFramePr>
        <p:xfrm>
          <a:off x="546538" y="1371230"/>
          <a:ext cx="11204027" cy="521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เพื่อสร้างความเข้าใจอันดีต่อนักศึกษาในการประกอบวิชาชีพ</a:t>
                      </a: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มุ่งเน้นให้เกิดไหวพริบและศักยภาพในการปฏิบัติงาน ตลอดจนเสริมสร้างจิตสำนึกที่ดีต่อวิชาชีพและสังคมแก่นักศึกษา</a:t>
                      </a:r>
                      <a:endParaRPr lang="th-TH" sz="1900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  <a:p>
                      <a:pPr marL="0" indent="0">
                        <a:buNone/>
                      </a:pP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เพื่อเป็นแนวทางในการศึกาและพัฒนาสู่การประกอบวิชาชีพในอนาคต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เพื่อสร้างความสัมพันธ์อันดีระหว่างรุ่นพี่และรุ่นน้องและสร้างความสามัคคีในหมู่คณะ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ไม่ใช้งบประมาณ</a:t>
                      </a:r>
                      <a:endParaRPr lang="th-TH" sz="2200" u="sng" baseline="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กิจกรรมวิชาการที่ส่งเสริมคุณลักษณะบัณฑิตที่พึงประสงค์ เสริมสร้างคุณธรรมและจริยธรรม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เดือนกรกฎาคม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สาขาวิชาเทคโนโลยีภูมิทัศน์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รับข้อมูลที่เป็นประโยชน์เกี่ยวกับสาขาวิชาที่เรียนและสามารถนำไปเป็นแนวทางในการประกอบวิชาชีพในอนาคตได้</a:t>
                      </a: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และมีความสัมพันธ์อันดีระหว่างรุ่นพี่และรุ่นน้อง</a:t>
                      </a:r>
                      <a:endParaRPr lang="th-TH" sz="2400" baseline="0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sz="2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ngsana New" panose="02020603050405020304" pitchFamily="18" charset="-34"/>
                          <a:ea typeface="+mn-ea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kumimoji="0" lang="th-TH" sz="2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ngsana New" panose="02020603050405020304" pitchFamily="18" charset="-34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7" name="กลุ่ม 6"/>
          <p:cNvGrpSpPr/>
          <p:nvPr/>
        </p:nvGrpSpPr>
        <p:grpSpPr>
          <a:xfrm>
            <a:off x="190180" y="263463"/>
            <a:ext cx="10246592" cy="1250865"/>
            <a:chOff x="963904" y="1445150"/>
            <a:chExt cx="5218187" cy="1250865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04" y="1445150"/>
              <a:ext cx="5218187" cy="960122"/>
            </a:xfrm>
            <a:prstGeom prst="rect">
              <a:avLst/>
            </a:prstGeom>
          </p:spPr>
        </p:pic>
        <p:sp>
          <p:nvSpPr>
            <p:cNvPr id="10" name="กล่องข้อความ 9"/>
            <p:cNvSpPr txBox="1"/>
            <p:nvPr/>
          </p:nvSpPr>
          <p:spPr>
            <a:xfrm>
              <a:off x="1364567" y="1495686"/>
              <a:ext cx="48175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9. โครงการแนวคิดสู่การเป็นนักภูมิทัศน์ที่</a:t>
              </a:r>
              <a:r>
                <a:rPr lang="th-TH" sz="36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สมบูรณ์ ประจำปีการศึกษา 2561</a:t>
              </a:r>
              <a:endPara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5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05724"/>
              </p:ext>
            </p:extLst>
          </p:nvPr>
        </p:nvGraphicFramePr>
        <p:xfrm>
          <a:off x="546538" y="1371230"/>
          <a:ext cx="11204027" cy="4983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เพื่อสร้างจิตสำนึกต่อการอนุรักษ์สิ่งแวดล้อมและชุมชน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เพื่อให้เกิดความรัก ความสามัคคี สร้างความเข้าใจอันดีระหว่างรุ่นพี่กับรุ่นน้องและใช้เวลาว่างให้เกิดประโยชน์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งบประมาณเงินรายได้ (งบพัฒนานักศึกษา 2562) 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กิจกรรมส่งเสริมคุณลักษณะบัณฑิตที่พึงประสงค์ บำเพ็ญประโยชน์หรือรักษาสิ่งแวดล้อม และเสริมสร้างคุณธรรมและจริยธรรม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10 – 12 พฤศจิกายน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สาขาวิชาภูมิสถาปัตยกรรม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นักศึกษามีจิตสำนึกต่อการอนุรักษ์สิ่งแวดล้อม เกิดการใช้เวลาว่างให้เป็นประโยชน์ เกิดความรัก ความสามัคคี ความเข้าใจอันดีระหว่างรุ่นพี่กับรุ่นน้อง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10066" y="141543"/>
            <a:ext cx="8671176" cy="1082042"/>
            <a:chOff x="6477571" y="2225064"/>
            <a:chExt cx="5458979" cy="1082042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71" y="2225064"/>
              <a:ext cx="5458979" cy="108204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752495" y="2401424"/>
              <a:ext cx="5111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10. โครงการค่ายอาสาพัฒนา</a:t>
              </a:r>
              <a:r>
                <a:rPr lang="th-TH" sz="36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สิ่งแวดล้อม ประจำปีการศึกษา 2561</a:t>
              </a:r>
              <a:endPara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86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399493"/>
              </p:ext>
            </p:extLst>
          </p:nvPr>
        </p:nvGraphicFramePr>
        <p:xfrm>
          <a:off x="546538" y="1371230"/>
          <a:ext cx="11204027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เพื่อผลิตบัณฑิตทางภูมิสถาปัตยกรรม ให้เป็นผู้ประกอบวิชาชีพอย่างมีความรู้ และทักษะตลอดจนมีจรรยาบรรณในการประกอบวิชาชีพ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เพื่อให้ข้อมูลที่เป็นประโยชน์ในการศึกษาและชี้แนะแนวทางในด้านวิชาชีพในอนาคต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เพื่อให้เกิดความรัก ความสามัคคี สร้างความสัมพันธ์อันดีระหว่างรุ่นพี่และรุ่นน้อง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ไม่ใช้งบประมาณ</a:t>
                      </a:r>
                      <a:endParaRPr lang="th-TH" sz="2200" u="sng" baseline="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กิจกรรมส่งเสริมคุณลักษณะบัณฑิตที่พึงประสงค์ และเสริมสร้างคุณธรรมและจริยธรรม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เดือนกรกฎาคม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สาขาวิชาภูมิสถาปัตยกรรม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รับข้อมูลที่เป็นประโยชน์เกี่ยวกับสาขาวิชาที่เรียนและสามารถนำไปเป็นแนวทางในการประกอบวิชาชีพในอนาคตได้</a:t>
                      </a: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และมีความสัมพันธ์อันดีระหว่างรุ่นพี่และรุ่นน้อง</a:t>
                      </a:r>
                      <a:endParaRPr lang="th-TH" sz="2400" baseline="0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10065" y="141543"/>
            <a:ext cx="10815287" cy="1082042"/>
            <a:chOff x="6477571" y="2225064"/>
            <a:chExt cx="5458979" cy="1082042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71" y="2225064"/>
              <a:ext cx="5458979" cy="108204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752495" y="2401424"/>
              <a:ext cx="5111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11. โครงการพัฒนาศักยภาพของนักศึกษาสู่การเป็นภูมิสถาปนิกที่</a:t>
              </a:r>
              <a:r>
                <a:rPr lang="th-TH" sz="32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ดี ประจำปีการศึกษา 2561</a:t>
              </a:r>
              <a:endPara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6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885641"/>
              </p:ext>
            </p:extLst>
          </p:nvPr>
        </p:nvGraphicFramePr>
        <p:xfrm>
          <a:off x="546538" y="1371230"/>
          <a:ext cx="11204027" cy="533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เพื่อผลิตบัณฑิตทางสถาปัตยกรรม ให้เป็นผู้ประกอบวิชาชีพอย่างมีความรู้ และทักษะ ตลอดจนการมีจรรยาบรรณในการประกอบวิชาชีพ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เพื่อเป็นประโยชน์ทางการศึกษาและเป็นการชี้แนะแนวทางในด้านวิชาชีพต่อไป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เพื่อให้เกิดความรักความสามัคคี สร้างความเข้าใจอันดีระหว่างรุ่นพี่กับรุ่นน้อง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 เพื่อสร้างจิตสำนึกต่อการอนุรักษ์สิ่งแวดล้อมและชุมชน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5. เพื่อทำกิจกรรมนันทนาการร่วมกันและใช้เวลาว่างให้เกิดประโยชน์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6. เพื่อส่งเสริมสุขภาพพลานามัยที่แข็งแรง และสุขภาพจิตที่ดี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ไม่ใช้งบประมาณ</a:t>
                      </a:r>
                      <a:endParaRPr lang="th-TH" sz="2200" u="sng" baseline="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กิจกรรมส่งเสริมคุณลักษณะบัณฑิตที่พึงประสงค์ กีฬาหรือการส่งเสริมสุขภาพ บำเพ็ญประโยชน์หรือรักษาสิ่งแวดล้อม และพัฒนาศักยภาพความเป็นผู้นำ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เดือนกรกฎาคม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สาขาวิชาสถาปัตยกรรม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รับข้อมูลที่เป็นประโยชน์เกี่ยวกับสาขาวิชาที่เรียนและสามารถนำไปเป็นแนวทางในการประกอบวิชาชีพในอนาคตได้</a:t>
                      </a: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และมีความสัมพันธ์อันดีระหว่างรุ่นพี่และรุ่นน้อง</a:t>
                      </a:r>
                      <a:endParaRPr lang="th-TH" sz="2400" baseline="0" dirty="0" smtClean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10065" y="141543"/>
            <a:ext cx="10584059" cy="1376689"/>
            <a:chOff x="6477571" y="2225064"/>
            <a:chExt cx="5458979" cy="1376689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71" y="2225064"/>
              <a:ext cx="5458979" cy="108204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752495" y="2401424"/>
              <a:ext cx="51117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12. โครงการพัฒนาศักยภาพของนักศึกษากับการเป็นสถาปนิก ปีการศึกษา 2561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78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11885"/>
              </p:ext>
            </p:extLst>
          </p:nvPr>
        </p:nvGraphicFramePr>
        <p:xfrm>
          <a:off x="546538" y="1371230"/>
          <a:ext cx="11204027" cy="524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เพื่อให้พัฒนาให้นักศึกษามีจิตสำนึกต่อการอนุรักษ์สิ่งแวดล้อม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เพื่อให้นักศึกษาได้ใช้เวลาว่างให้เกิดประโยชน์ และสามารถนำความรู้ที่ได้จากการเรียนมาประยุกต์ใช้ในการทำงานในพื้นที่จริง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19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เพื่อสร้างสัมพันธ์ที่ดีต่อชุมชนและก่อให้เกิดการทำงานร่วมกันเป็นทีมในหมู่คณะ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งบประมาณเงินรายได้ (งบพัฒนานักศึกษา 2562) 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กิจกรรมส่งเสริมคุณลักษณะบัณฑิตที่พึงประสงค์ บำเพ็ญประโยชน์หรือรักษาสิ่งแวดล้อม เสริมสร้างคุณธรรมและจริยธรรม และพัฒนาศักยภาพความเป็นผู้นำ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10 – 12 พฤศจิกายน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สาขาวิชาสถาปัตยกรรม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นักศึกษามีจิตสำนึกต่อการอนุรักษ์สิ่งแวดล้อม เกิดการใช้เวลาว่างให้เป็นประโยชน์ เกิดความรัก ความสามัคคี ความเข้าใจอันดีระหว่างรุ่นพี่กับรุ่นน้อง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10066" y="141543"/>
            <a:ext cx="8187700" cy="1082042"/>
            <a:chOff x="6477571" y="2225064"/>
            <a:chExt cx="5458979" cy="1082042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71" y="2225064"/>
              <a:ext cx="5458979" cy="108204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752495" y="2401424"/>
              <a:ext cx="5111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13. โครงการค่ายอาสาแบ่งปัน</a:t>
              </a:r>
              <a:r>
                <a:rPr lang="th-TH" sz="36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รอยยิ้ม ประจำปีการศึกษา 2561</a:t>
              </a:r>
              <a:endPara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6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กล่องข้อความ 39"/>
          <p:cNvSpPr txBox="1"/>
          <p:nvPr/>
        </p:nvSpPr>
        <p:spPr>
          <a:xfrm>
            <a:off x="0" y="1435394"/>
            <a:ext cx="12191999" cy="43396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138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</a:p>
          <a:p>
            <a:pPr algn="ctr"/>
            <a:r>
              <a:rPr lang="th-TH" sz="13800" b="1" dirty="0" smtClean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ขอบพระคุณครับ</a:t>
            </a:r>
            <a:endParaRPr lang="th-TH" sz="11500" b="1" dirty="0">
              <a:solidFill>
                <a:srgbClr val="00B0F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1" name="รูปภาพ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1623" y="2883877"/>
            <a:ext cx="4144697" cy="383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245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77" y="76880"/>
            <a:ext cx="2785242" cy="2764352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1862002" y="2841232"/>
            <a:ext cx="8628993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B0804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สโมสรนักศึกษา</a:t>
            </a:r>
          </a:p>
          <a:p>
            <a:r>
              <a:rPr lang="th-TH" sz="4400" b="1" dirty="0" smtClean="0">
                <a:solidFill>
                  <a:srgbClr val="B0804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คณะสถาปัตยกรรมศาสตร์และการออกแบบสิ่งแวดล้อม</a:t>
            </a:r>
            <a:endParaRPr lang="th-TH" sz="4400" b="1" dirty="0">
              <a:solidFill>
                <a:srgbClr val="B0804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0" y="6100715"/>
            <a:ext cx="12191999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คณะสถาปัตยกรรมศาสตร์และการออกแบบสิ่งแวดล้อม </a:t>
            </a:r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มหาวิทยาลัยแม่โจ้ 63 </a:t>
            </a:r>
            <a:r>
              <a:rPr lang="th-TH" sz="2400" b="1" dirty="0" smtClean="0">
                <a:solidFill>
                  <a:schemeClr val="tx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หมู่ที่ 4 ตำบลหนองหาร อำเภอสันทราย จังหวัดเชียงใหม่ 50290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0" y="4548617"/>
            <a:ext cx="12191999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วิสัยทัศน์</a:t>
            </a:r>
          </a:p>
          <a:p>
            <a:pPr algn="ctr"/>
            <a:r>
              <a:rPr lang="th-TH" sz="2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มุ่งพัฒนานักศึกษา ด้วยการเรียนรู้นอกห้องเรียน </a:t>
            </a:r>
          </a:p>
          <a:p>
            <a:pPr algn="ctr"/>
            <a:r>
              <a:rPr lang="th-TH" sz="2400" b="1" dirty="0" smtClean="0">
                <a:solidFill>
                  <a:srgbClr val="00206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สู่ความเป็นเลิศทั้งวิชาการและวิชาชีพสถาปัตยกรรมและการออกแบบสิ่งแวดล้อม ในระดับนานาชาติ</a:t>
            </a:r>
            <a:endParaRPr lang="th-TH" sz="2400" b="1" dirty="0">
              <a:solidFill>
                <a:schemeClr val="tx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025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45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221325" y="83882"/>
            <a:ext cx="5159971" cy="1261241"/>
            <a:chOff x="189794" y="83882"/>
            <a:chExt cx="5159971" cy="1261241"/>
          </a:xfrm>
        </p:grpSpPr>
        <p:pic>
          <p:nvPicPr>
            <p:cNvPr id="6" name="รูปภาพ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9794" y="83882"/>
              <a:ext cx="5159971" cy="1261241"/>
            </a:xfrm>
            <a:prstGeom prst="rect">
              <a:avLst/>
            </a:prstGeom>
          </p:spPr>
        </p:pic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94" y="266683"/>
              <a:ext cx="745627" cy="745627"/>
            </a:xfrm>
            <a:prstGeom prst="rect">
              <a:avLst/>
            </a:prstGeom>
          </p:spPr>
        </p:pic>
        <p:sp>
          <p:nvSpPr>
            <p:cNvPr id="8" name="กล่องข้อความ 7"/>
            <p:cNvSpPr txBox="1"/>
            <p:nvPr/>
          </p:nvSpPr>
          <p:spPr>
            <a:xfrm>
              <a:off x="1345247" y="113507"/>
              <a:ext cx="3899415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th-TH" sz="5400" b="1" dirty="0" smtClean="0">
                  <a:solidFill>
                    <a:schemeClr val="bg1"/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แผนการดำเนินงาน</a:t>
              </a:r>
              <a:endParaRPr lang="th-TH" sz="6600" b="1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606139" y="1374748"/>
            <a:ext cx="5440691" cy="1143002"/>
            <a:chOff x="6355819" y="3544475"/>
            <a:chExt cx="5440691" cy="1143002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3544475"/>
              <a:ext cx="5440691" cy="1143002"/>
            </a:xfrm>
            <a:prstGeom prst="rect">
              <a:avLst/>
            </a:prstGeom>
          </p:spPr>
        </p:pic>
        <p:sp>
          <p:nvSpPr>
            <p:cNvPr id="31" name="กล่องข้อความ 30"/>
            <p:cNvSpPr txBox="1"/>
            <p:nvPr/>
          </p:nvSpPr>
          <p:spPr>
            <a:xfrm>
              <a:off x="6609380" y="3654278"/>
              <a:ext cx="48662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งบประมาณที่ได้รับ</a:t>
              </a:r>
              <a:r>
                <a:rPr lang="th-TH" sz="4000" b="1" dirty="0" err="1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การจัด</a:t>
              </a:r>
              <a:r>
                <a:rPr lang="th-TH" sz="40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สรร</a:t>
              </a:r>
              <a:endPara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7200"/>
            <a:ext cx="3065874" cy="2448908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376778" y="2730755"/>
            <a:ext cx="10068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1. งบประมาณเงินรายได้ (งบพัฒนานักศึกษา) ประจำปีงบประมาณ 2561  </a:t>
            </a:r>
            <a:b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จำนวนเงิน 78</a:t>
            </a:r>
            <a:r>
              <a:rPr lang="en-US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,000 </a:t>
            </a:r>
            <a:r>
              <a:rPr lang="th-TH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บาท</a:t>
            </a:r>
            <a:endParaRPr lang="th-TH" sz="4000" b="1" u="sng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0" name="กล่องข้อความ 39"/>
          <p:cNvSpPr txBox="1"/>
          <p:nvPr/>
        </p:nvSpPr>
        <p:spPr>
          <a:xfrm>
            <a:off x="1376778" y="4168215"/>
            <a:ext cx="10068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งบประมาณเงินรายได้ (งบพัฒนานักศึกษา) ประจำปีงบประมาณ 2562  </a:t>
            </a:r>
            <a:b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4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จำนวนเงิน 78</a:t>
            </a:r>
            <a:r>
              <a:rPr lang="en-US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,000 </a:t>
            </a:r>
            <a:r>
              <a:rPr lang="th-TH" sz="4000" b="1" u="sng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บาท โดยประมาณ</a:t>
            </a:r>
            <a:endParaRPr lang="th-TH" sz="4000" b="1" u="sng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784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323" y="83882"/>
            <a:ext cx="5969269" cy="1261241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0" y="172093"/>
            <a:ext cx="892555" cy="892555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1513408" y="113507"/>
            <a:ext cx="4670052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5400" b="1" dirty="0" smtClean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แผนการดำเนินงาน(ต่อ)</a:t>
            </a:r>
            <a:endParaRPr lang="th-TH" sz="6600" b="1" dirty="0">
              <a:solidFill>
                <a:schemeClr val="bg1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" name="กลุ่ม 2"/>
          <p:cNvGrpSpPr/>
          <p:nvPr/>
        </p:nvGrpSpPr>
        <p:grpSpPr>
          <a:xfrm>
            <a:off x="144918" y="1174479"/>
            <a:ext cx="11080130" cy="937215"/>
            <a:chOff x="144918" y="1237539"/>
            <a:chExt cx="11080130" cy="937215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18" y="1237539"/>
              <a:ext cx="11080130" cy="937215"/>
            </a:xfrm>
            <a:prstGeom prst="rect">
              <a:avLst/>
            </a:prstGeom>
          </p:spPr>
        </p:pic>
        <p:sp>
          <p:nvSpPr>
            <p:cNvPr id="31" name="กล่องข้อความ 30"/>
            <p:cNvSpPr txBox="1"/>
            <p:nvPr/>
          </p:nvSpPr>
          <p:spPr>
            <a:xfrm>
              <a:off x="556506" y="1262946"/>
              <a:ext cx="104373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โครงการ/กิจกรรม ตามแผนพัฒนานักศึกษาคณะฯ ประจำปีการศึกษา 2561</a:t>
              </a:r>
              <a:endParaRPr lang="th-TH" sz="40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14" name="กล่องข้อความ 13"/>
          <p:cNvSpPr txBox="1"/>
          <p:nvPr/>
        </p:nvSpPr>
        <p:spPr>
          <a:xfrm>
            <a:off x="1360464" y="2175763"/>
            <a:ext cx="38736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 โครงการครอบครู</a:t>
            </a:r>
            <a:r>
              <a:rPr lang="th-TH" sz="24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กิ๋น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อ้อไหว้ครูศิลปะ</a:t>
            </a: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1370564" y="2838130"/>
            <a:ext cx="38635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โครงการ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ค่ายอนุรักษ์และพัฒนาสิ่งแวดล้อม</a:t>
            </a: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1360464" y="3500497"/>
            <a:ext cx="38635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</a:t>
            </a:r>
            <a:r>
              <a:rPr lang="th-TH" sz="2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พัฒนาความสามารถกล้า</a:t>
            </a: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แสดงออกฯ</a:t>
            </a:r>
            <a:endParaRPr lang="th-TH" sz="2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1360464" y="4162864"/>
            <a:ext cx="38635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th-TH" sz="23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</a:t>
            </a:r>
            <a:r>
              <a:rPr lang="th-TH" sz="23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สถาปัตยกรรมการ</a:t>
            </a:r>
            <a:r>
              <a:rPr lang="th-TH" sz="23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ละคอน</a:t>
            </a:r>
            <a:r>
              <a:rPr lang="th-TH" sz="23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ครั้งที่ 21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1370564" y="4825231"/>
            <a:ext cx="38635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21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โครงการกีฬาสร้างความสัมพันธ์ระหว่างสถาบัน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7200"/>
            <a:ext cx="3065874" cy="2448908"/>
          </a:xfrm>
          <a:prstGeom prst="rect">
            <a:avLst/>
          </a:prstGeom>
        </p:spPr>
      </p:pic>
      <p:sp>
        <p:nvSpPr>
          <p:cNvPr id="19" name="กล่องข้อความ 18"/>
          <p:cNvSpPr txBox="1"/>
          <p:nvPr/>
        </p:nvSpPr>
        <p:spPr>
          <a:xfrm>
            <a:off x="1360464" y="5487598"/>
            <a:ext cx="386358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โครงการเข้าร่วมการแข่งขันกีฬาแม่โจ้สัมพันธ์ ครั้งที่ 45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6604715" y="2169095"/>
            <a:ext cx="3873688" cy="46166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7. โครงการค่ายอาสาพัฒนาชุมชน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6604715" y="2841816"/>
            <a:ext cx="3873688" cy="46166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8. </a:t>
            </a:r>
            <a:r>
              <a:rPr lang="th-TH" sz="23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</a:t>
            </a:r>
            <a:r>
              <a:rPr lang="th-TH" sz="23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เสริมสร้างคุณธรรมและ</a:t>
            </a:r>
            <a:r>
              <a:rPr lang="th-TH" sz="23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จริยธรรมฯ</a:t>
            </a:r>
            <a:endParaRPr lang="th-TH" sz="23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3" name="กล่องข้อความ 22"/>
          <p:cNvSpPr txBox="1"/>
          <p:nvPr/>
        </p:nvSpPr>
        <p:spPr>
          <a:xfrm>
            <a:off x="6604715" y="3483475"/>
            <a:ext cx="3873688" cy="461665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9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</a:t>
            </a:r>
            <a:r>
              <a:rPr lang="th-TH" sz="21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</a:t>
            </a:r>
            <a:r>
              <a:rPr lang="th-TH" sz="21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แนวคิดสู่การเป็นนักภูมิทัศน์ที่สมบูรณ์</a:t>
            </a:r>
          </a:p>
        </p:txBody>
      </p:sp>
      <p:sp>
        <p:nvSpPr>
          <p:cNvPr id="24" name="กล่องข้อความ 23"/>
          <p:cNvSpPr txBox="1"/>
          <p:nvPr/>
        </p:nvSpPr>
        <p:spPr>
          <a:xfrm>
            <a:off x="6604715" y="4145841"/>
            <a:ext cx="387368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10. โครงการค่ายอาสาพัฒนาสิ่งแวดล้อม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5" name="กล่องข้อความ 24"/>
          <p:cNvSpPr txBox="1"/>
          <p:nvPr/>
        </p:nvSpPr>
        <p:spPr>
          <a:xfrm>
            <a:off x="6604715" y="4808209"/>
            <a:ext cx="3873688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11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โครงการ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พัฒนาศักยภาพของ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นักศึกษาฯ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6" name="กล่องข้อความ 25"/>
          <p:cNvSpPr txBox="1"/>
          <p:nvPr/>
        </p:nvSpPr>
        <p:spPr>
          <a:xfrm>
            <a:off x="6604715" y="5470575"/>
            <a:ext cx="3873688" cy="46166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12. โครงการ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พัฒนาศักยภาพของ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นักศึกษาฯ</a:t>
            </a:r>
            <a:endParaRPr lang="th-TH" sz="2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7" name="กล่องข้อความ 26"/>
          <p:cNvSpPr txBox="1"/>
          <p:nvPr/>
        </p:nvSpPr>
        <p:spPr>
          <a:xfrm>
            <a:off x="6604715" y="6132941"/>
            <a:ext cx="3873688" cy="46166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13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โครงการ</a:t>
            </a:r>
            <a:r>
              <a:rPr lang="th-TH" sz="24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ค่ายอาสาแบ่งปันรอยยิ้ม</a:t>
            </a:r>
          </a:p>
        </p:txBody>
      </p:sp>
    </p:spTree>
    <p:extLst>
      <p:ext uri="{BB962C8B-B14F-4D97-AF65-F5344CB8AC3E}">
        <p14:creationId xmlns:p14="http://schemas.microsoft.com/office/powerpoint/2010/main" val="479326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90181" y="263463"/>
            <a:ext cx="5800716" cy="1250865"/>
            <a:chOff x="963904" y="1445150"/>
            <a:chExt cx="5218187" cy="1250865"/>
          </a:xfrm>
        </p:grpSpPr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04" y="1445150"/>
              <a:ext cx="5218187" cy="960122"/>
            </a:xfrm>
            <a:prstGeom prst="rect">
              <a:avLst/>
            </a:prstGeom>
          </p:spPr>
        </p:pic>
        <p:sp>
          <p:nvSpPr>
            <p:cNvPr id="6" name="กล่องข้อความ 5"/>
            <p:cNvSpPr txBox="1"/>
            <p:nvPr/>
          </p:nvSpPr>
          <p:spPr>
            <a:xfrm>
              <a:off x="1364567" y="1495686"/>
              <a:ext cx="45438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1. โครงการครอบครู</a:t>
              </a:r>
              <a:r>
                <a:rPr lang="th-TH" sz="36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กิ๋น</a:t>
              </a:r>
              <a:r>
                <a:rPr lang="th-TH" sz="36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อ้อไหว้ครูศิลปะ</a:t>
              </a:r>
            </a:p>
          </p:txBody>
        </p:sp>
      </p:grpSp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438198"/>
              </p:ext>
            </p:extLst>
          </p:nvPr>
        </p:nvGraphicFramePr>
        <p:xfrm>
          <a:off x="546538" y="1371230"/>
          <a:ext cx="11204027" cy="5379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เพื่อให้นักศึกษาผู้เข้าร่วมโครงการเกิดตระหนักถึงความสำคัญของ</a:t>
                      </a:r>
                      <a:r>
                        <a:rPr lang="th-TH" sz="2200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ศิลป</a:t>
                      </a: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วัฒนธรรมไทย</a:t>
                      </a:r>
                    </a:p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เพื่อเป็นการอนุรักษ์และสืบสาน</a:t>
                      </a:r>
                      <a:r>
                        <a:rPr lang="th-TH" sz="2200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ศิลป</a:t>
                      </a: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วัฒนธรรมท้องถิ่นแบบล้านนาให้ดำรงอยู่</a:t>
                      </a:r>
                    </a:p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เพื่อเสริมสร้างขวัญและกำลังใจให้กับนักศึกษาคณะสถาปัตยกรรมศาสตร์และการออกแบบสิ่งแวดล้อม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งบประมาณแผ่นดิน 50</a:t>
                      </a:r>
                      <a:r>
                        <a:rPr lang="en-US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</a:t>
                      </a: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000 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งบประมาณเงินรายได้ 20</a:t>
                      </a:r>
                      <a:r>
                        <a:rPr lang="en-US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โครงการส่งเสริม</a:t>
                      </a:r>
                      <a:r>
                        <a:rPr lang="th-TH" sz="2200" u="none" baseline="0" dirty="0" err="1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ศิลป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วัฒนธรรม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ห้องประชุมใหญ่ 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26 กรกฎาคม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คณะสถาปัตยกรรมศาสตร์ฯ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นักศึกษาได้ตระหนักถึงความสำคัญของ</a:t>
                      </a:r>
                      <a:r>
                        <a:rPr lang="th-TH" sz="2200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ศิลป</a:t>
                      </a: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วัฒนธรรมไทยและอนุรักษ์สืบสาน</a:t>
                      </a:r>
                      <a:r>
                        <a:rPr lang="th-TH" sz="2200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ศิลป</a:t>
                      </a:r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วัฒนธรรมท้องถิ่นแบบล้านนาให้ดำรงอยู่ตลอดจนได้รับขวัญและกำลังใจ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1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1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1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5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736069"/>
              </p:ext>
            </p:extLst>
          </p:nvPr>
        </p:nvGraphicFramePr>
        <p:xfrm>
          <a:off x="546538" y="1371230"/>
          <a:ext cx="11204027" cy="5364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เพื่อเสริมสร้างและพัฒนานักศึกษาให้มีคุณลักษณะของบัณฑิตที่พึงประสงค์ เก่ง ดี และมีความสุข ทั้งด้านการพัฒนาวิชาชีพ ความใฝ่รู้ ความคิดสร้างสรรค์ และจิตสาธารณะต่อสังคม (</a:t>
                      </a:r>
                      <a:r>
                        <a:rPr lang="en-US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CSR : corporate social responsibility)</a:t>
                      </a:r>
                    </a:p>
                    <a:p>
                      <a:r>
                        <a:rPr lang="en-US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</a:t>
                      </a:r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เพื่อส่งเสริมและพัฒนานักศึกษาให้มีทักษะในการดำเนินชีวิต และทักษะทางสังคม การส่งเสริมสุขภาพ สังคม และสิ่งแวดล้อม รวมทั้งมีปัญญา มีคุณธรรม จริยธรรม ความเป็นผู้นำ โดยการประยุกต์ความรู้ทางวิชาการไปสู่การปฏิบัติและพัฒนาสังคม ชุมชน ให้ได้รับประโยชน์สุขอย่างยั่งยืน ตามแนวทางเศรษฐกิจพอเพียง</a:t>
                      </a:r>
                    </a:p>
                    <a:p>
                      <a:r>
                        <a:rPr lang="th-TH" sz="14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เพื่อเสริมสร้างคุณธรรม จริยธรรมของนักศึกษาที่พึงตระหนักถึงการมีจิตสาธารณะต่อสังคม การรู้จักช่วยเหลือผู้อื่น การอยู่ร่วมกันในสังคม การอยู่ร่วมกับธรรมชาติ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งบประมาณเงินรายได้ 70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</a:t>
                      </a:r>
                      <a:r>
                        <a:rPr lang="th-TH" sz="2200" u="none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  <a:endParaRPr lang="th-TH" sz="2200" u="sng" baseline="0" dirty="0" smtClean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กิจกรรมบำเพ็ญประโยชน์หรือรักษาสิ่งแวดล้อม และเสริมสร้างคุณธรรมและจริยธรรม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สำนักฟาร์ม และค่ายแทนคุณ มหาวิทยาลัยแม่โจ้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 – 4 พฤศจิกายน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คณะสถาปัตยกรรมศาสตร์ฯ และสโมสรนักศึกษาฯ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นักศึกษามีทักษะในการดำเนินชีวิต และทักษะทางสังคม ส่งเสริมสุขภาพ สังคม และสิ่งแวดล้อม รวมทั้งมีปัญญา มีคุณธรรม จริยธรรม ความเป็นผู้นำ โดยการประยุกต์ความรู้ทางวิชาการไปสู่การปฏิบัติและพัฒนาสังคม ชุมชน ให้ได้รับประโยชน์สุขอย่างยั่งยืน ตามแนวทางเศรษฐกิจพอเพียง</a:t>
                      </a:r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7" name="กลุ่ม 6"/>
          <p:cNvGrpSpPr/>
          <p:nvPr/>
        </p:nvGrpSpPr>
        <p:grpSpPr>
          <a:xfrm>
            <a:off x="163196" y="95153"/>
            <a:ext cx="8644473" cy="1054610"/>
            <a:chOff x="1108596" y="2745119"/>
            <a:chExt cx="5221235" cy="1054610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96" y="2745119"/>
              <a:ext cx="5221235" cy="1054610"/>
            </a:xfrm>
            <a:prstGeom prst="rect">
              <a:avLst/>
            </a:prstGeom>
          </p:spPr>
        </p:pic>
        <p:sp>
          <p:nvSpPr>
            <p:cNvPr id="10" name="กล่องข้อความ 9"/>
            <p:cNvSpPr txBox="1"/>
            <p:nvPr/>
          </p:nvSpPr>
          <p:spPr>
            <a:xfrm>
              <a:off x="1346459" y="2861758"/>
              <a:ext cx="46704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2. โครงการ</a:t>
              </a:r>
              <a:r>
                <a:rPr lang="th-TH" sz="32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ค่ายอนุรักษ์และพัฒนา</a:t>
              </a:r>
              <a:r>
                <a:rPr lang="th-TH" sz="32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สิ่งแวดล้อม ประจำปีการศึกษา 2561</a:t>
              </a:r>
              <a:endPara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1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35257"/>
              </p:ext>
            </p:extLst>
          </p:nvPr>
        </p:nvGraphicFramePr>
        <p:xfrm>
          <a:off x="546538" y="1371230"/>
          <a:ext cx="11204027" cy="527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เพื่อพัฒนาและเสริมสร้างศักยภาพและการประยุกต์ใช้ด้านวิชาการ	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</a:t>
                      </a:r>
                      <a:r>
                        <a:rPr lang="th-TH" sz="2000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เพื่อพัฒนาและส่งเสริมศักยภาพด้านการกีฬาและสุขภาพ</a:t>
                      </a:r>
                    </a:p>
                    <a:p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3. เพื่อปลุกจิตสำนึก สร้างจิตสาธารณะ และความรับผิดชอบต่อสังคม	</a:t>
                      </a:r>
                    </a:p>
                    <a:p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4. เพื่อให้นักศึกษาใหม่ได้มีความกล้าแสดงออก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งบประมาณเงินรายได้ (งบพัฒนานักศึกษา 2562) 10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กิจกรรมส่งเสริมคุณลักษณะบัณฑิตที่พึงประสงค์ กีฬาหรือการส่งเสริมสุขภาพ บำเพ็ญประโยชน์หรือรักษาสิ่งแวดล้อม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28 กรกฎาคม 2561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สโมสรนักศึกษาคณะสถาปัตยกรรมศาสตร์และการออกแบบสิ่งแวดล้อม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นักศึกษามีความกล้าแสดงออก มีจิตสาธารณะและความรับผิดชอบต่อสังคม มีสุขภาพที่แข็งแรง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11" name="กลุ่ม 10"/>
          <p:cNvGrpSpPr/>
          <p:nvPr/>
        </p:nvGrpSpPr>
        <p:grpSpPr>
          <a:xfrm>
            <a:off x="210065" y="141543"/>
            <a:ext cx="11635094" cy="1082042"/>
            <a:chOff x="6477571" y="2225064"/>
            <a:chExt cx="5458979" cy="1082042"/>
          </a:xfrm>
        </p:grpSpPr>
        <p:pic>
          <p:nvPicPr>
            <p:cNvPr id="12" name="รูปภาพ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71" y="2225064"/>
              <a:ext cx="5458979" cy="1082042"/>
            </a:xfrm>
            <a:prstGeom prst="rect">
              <a:avLst/>
            </a:prstGeom>
          </p:spPr>
        </p:pic>
        <p:sp>
          <p:nvSpPr>
            <p:cNvPr id="13" name="กล่องข้อความ 12"/>
            <p:cNvSpPr txBox="1"/>
            <p:nvPr/>
          </p:nvSpPr>
          <p:spPr>
            <a:xfrm>
              <a:off x="6752495" y="2401424"/>
              <a:ext cx="4979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3. โครงการ</a:t>
              </a:r>
              <a:r>
                <a:rPr lang="th-TH" sz="28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พัฒนาความสามารถกล้าแสดงออกและเสริมสร้างความสัมพันธ์ภายใน</a:t>
              </a:r>
              <a:r>
                <a:rPr lang="th-TH" sz="2800" b="1" dirty="0" smtClean="0">
                  <a:latin typeface="Angsana New" panose="02020603050405020304" pitchFamily="18" charset="-34"/>
                  <a:cs typeface="Angsana New" panose="02020603050405020304" pitchFamily="18" charset="-34"/>
                </a:rPr>
                <a:t>คณะ ประจำปีการศึกษา 2561</a:t>
              </a:r>
              <a:r>
                <a:rPr lang="th-TH" sz="2800" b="1" dirty="0" smtClean="0">
                  <a:latin typeface="TH SarabunIT๙" panose="020B0500040200020003" pitchFamily="34" charset="-34"/>
                  <a:cs typeface="TH SarabunIT๙" panose="020B0500040200020003" pitchFamily="34" charset="-34"/>
                </a:rPr>
                <a:t>  </a:t>
              </a:r>
              <a:endPara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ตัวเชื่อมต่อตรง 7"/>
          <p:cNvCxnSpPr/>
          <p:nvPr/>
        </p:nvCxnSpPr>
        <p:spPr>
          <a:xfrm>
            <a:off x="787791" y="1223585"/>
            <a:ext cx="880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43208"/>
              </p:ext>
            </p:extLst>
          </p:nvPr>
        </p:nvGraphicFramePr>
        <p:xfrm>
          <a:off x="546538" y="1371230"/>
          <a:ext cx="11204027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4944">
                  <a:extLst>
                    <a:ext uri="{9D8B030D-6E8A-4147-A177-3AD203B41FA5}">
                      <a16:colId xmlns:a16="http://schemas.microsoft.com/office/drawing/2014/main" val="2430513488"/>
                    </a:ext>
                  </a:extLst>
                </a:gridCol>
                <a:gridCol w="1556384">
                  <a:extLst>
                    <a:ext uri="{9D8B030D-6E8A-4147-A177-3AD203B41FA5}">
                      <a16:colId xmlns:a16="http://schemas.microsoft.com/office/drawing/2014/main" val="728989268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771070339"/>
                    </a:ext>
                  </a:extLst>
                </a:gridCol>
                <a:gridCol w="1331698">
                  <a:extLst>
                    <a:ext uri="{9D8B030D-6E8A-4147-A177-3AD203B41FA5}">
                      <a16:colId xmlns:a16="http://schemas.microsoft.com/office/drawing/2014/main" val="3417638193"/>
                    </a:ext>
                  </a:extLst>
                </a:gridCol>
                <a:gridCol w="2471543">
                  <a:extLst>
                    <a:ext uri="{9D8B030D-6E8A-4147-A177-3AD203B41FA5}">
                      <a16:colId xmlns:a16="http://schemas.microsoft.com/office/drawing/2014/main" val="3959003127"/>
                    </a:ext>
                  </a:extLst>
                </a:gridCol>
                <a:gridCol w="2468466">
                  <a:extLst>
                    <a:ext uri="{9D8B030D-6E8A-4147-A177-3AD203B41FA5}">
                      <a16:colId xmlns:a16="http://schemas.microsoft.com/office/drawing/2014/main" val="166955159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วัตถุประสงค์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 เพื่อเป็นการนำความรู้ที่ได้รับจากการเรียนมาประยุกต์ใช้ในการสร้างสรรค์ผลงานที่สามรถนำเสนอออกสู่สังคมได้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2. เพื่อให้นักศึกษารู้จักกระบวนการทำงานร่วมกันเป็นทีม และส่งเสริมให้นักศึกษานำระบบ </a:t>
                      </a:r>
                      <a:r>
                        <a:rPr lang="en-US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PDCA </a:t>
                      </a: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มาใช้ใน</a:t>
                      </a:r>
                      <a:r>
                        <a:rPr lang="th-TH" sz="2000" dirty="0" err="1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การจัด</a:t>
                      </a:r>
                      <a:r>
                        <a:rPr lang="th-TH" sz="20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กิจกรรรม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59555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งบประมาณเงินรายได้ (งบพัฒนานักศึกษา 2562) 10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- งบประมาณจากแหล่งอื่น 70</a:t>
                      </a:r>
                      <a:r>
                        <a:rPr lang="en-US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,000 </a:t>
                      </a: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บาท </a:t>
                      </a:r>
                      <a:r>
                        <a:rPr lang="th-TH" sz="2200" u="sng" baseline="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โดยประมาณ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71239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ประเภทโครงการ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กิจกรรมวิชาการที่ส่งเสริมคุณลักษณะบัณฑิตที่พึงประสงค์ ส่งเสริมศิลปะและวัฒนธรรมและพัฒนาศักยภาพความเป็นผู้นำ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436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สถานที่จัดโครงการ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อยู่ในระหว่างการพิจารณา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5055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ช่วงเวลาที่ดำเนินการ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2 – 3 กุมภาพันธ์ 2562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5296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ผู้รับผิดชอบ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u="none" baseline="0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สโมสรนักศึกษาคณะสถาปัตยกรรมศาสตร์และการออกแบบสิ่งแวดล้อม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221277"/>
                  </a:ext>
                </a:extLst>
              </a:tr>
              <a:tr h="132080">
                <a:tc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ผลผลิต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th-TH" sz="220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นักศึกษาได้แสดงออกผ่านการแสดงละครโดยได้นำความรู้ที่เรียนมาประยุกต์ใช้</a:t>
                      </a:r>
                      <a:endParaRPr lang="th-TH" sz="22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2000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342716"/>
                  </a:ext>
                </a:extLst>
              </a:tr>
              <a:tr h="264160">
                <a:tc rowSpan="2">
                  <a:txBody>
                    <a:bodyPr/>
                    <a:lstStyle/>
                    <a:p>
                      <a:r>
                        <a:rPr lang="th-TH" sz="23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คุณลักษณะบัณฑิตที่พึงประสงค์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(</a:t>
                      </a:r>
                      <a:r>
                        <a:rPr lang="en-US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TQF</a:t>
                      </a:r>
                      <a:r>
                        <a:rPr lang="th-TH" sz="2300" b="1" baseline="0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)</a:t>
                      </a:r>
                      <a:endParaRPr lang="th-TH" sz="23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คุณธรรม จริยธรรม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ความรู้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ทักษะทางปัญญา</a:t>
                      </a:r>
                      <a:endParaRPr lang="th-TH" sz="18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ทักษะความสัมพันธ์ระหว่างบุคคลและความรับผิดชอบ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ทักษะการวิเคราะห์เชิงตัวเลข การสื่อสารและการใช้เทคโนโลยีสารสนเทศ</a:t>
                      </a:r>
                      <a:endParaRPr lang="th-TH" sz="16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53053"/>
                  </a:ext>
                </a:extLst>
              </a:tr>
              <a:tr h="132080">
                <a:tc vMerge="1">
                  <a:txBody>
                    <a:bodyPr/>
                    <a:lstStyle/>
                    <a:p>
                      <a:endParaRPr lang="th-TH" sz="2000" b="1" dirty="0"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dirty="0" smtClean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  <a:sym typeface="Wingdings" panose="05000000000000000000" pitchFamily="2" charset="2"/>
                        </a:rPr>
                        <a:t></a:t>
                      </a:r>
                      <a:endParaRPr lang="th-TH" sz="2100" dirty="0" smtClean="0">
                        <a:solidFill>
                          <a:srgbClr val="FF0000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847963"/>
                  </a:ext>
                </a:extLst>
              </a:tr>
            </a:tbl>
          </a:graphicData>
        </a:graphic>
      </p:graphicFrame>
      <p:grpSp>
        <p:nvGrpSpPr>
          <p:cNvPr id="7" name="กลุ่ม 6"/>
          <p:cNvGrpSpPr/>
          <p:nvPr/>
        </p:nvGrpSpPr>
        <p:grpSpPr>
          <a:xfrm>
            <a:off x="352980" y="168975"/>
            <a:ext cx="7245999" cy="1355998"/>
            <a:chOff x="1108596" y="2745119"/>
            <a:chExt cx="5221235" cy="1355998"/>
          </a:xfrm>
        </p:grpSpPr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96" y="2745119"/>
              <a:ext cx="5221235" cy="1054610"/>
            </a:xfrm>
            <a:prstGeom prst="rect">
              <a:avLst/>
            </a:prstGeom>
          </p:spPr>
        </p:pic>
        <p:sp>
          <p:nvSpPr>
            <p:cNvPr id="10" name="กล่องข้อความ 9"/>
            <p:cNvSpPr txBox="1"/>
            <p:nvPr/>
          </p:nvSpPr>
          <p:spPr>
            <a:xfrm>
              <a:off x="1346459" y="2777678"/>
              <a:ext cx="46704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4. โครงการสถาปัตยกรรมการ</a:t>
              </a:r>
              <a:r>
                <a:rPr lang="th-TH" sz="4000" b="1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ละคอน</a:t>
              </a:r>
              <a:r>
                <a:rPr lang="th-TH" sz="4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ครั้งที่ 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7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เหลี่ยมเพชร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925</TotalTime>
  <Words>2848</Words>
  <Application>Microsoft Office PowerPoint</Application>
  <PresentationFormat>แบบจอกว้าง</PresentationFormat>
  <Paragraphs>410</Paragraphs>
  <Slides>19</Slides>
  <Notes>17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30" baseType="lpstr">
      <vt:lpstr>Angsana New</vt:lpstr>
      <vt:lpstr>Arial</vt:lpstr>
      <vt:lpstr>Calibri</vt:lpstr>
      <vt:lpstr>Cordia New</vt:lpstr>
      <vt:lpstr>IrisUPC</vt:lpstr>
      <vt:lpstr>TH SarabunIT๙</vt:lpstr>
      <vt:lpstr>TH SarabunPSK</vt:lpstr>
      <vt:lpstr>Trebuchet MS</vt:lpstr>
      <vt:lpstr>Wingdings</vt:lpstr>
      <vt:lpstr>Wingdings 3</vt:lpstr>
      <vt:lpstr>เหลี่ยมเพชร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MJU013</dc:creator>
  <cp:lastModifiedBy>MJU013</cp:lastModifiedBy>
  <cp:revision>205</cp:revision>
  <dcterms:created xsi:type="dcterms:W3CDTF">2018-04-29T08:23:54Z</dcterms:created>
  <dcterms:modified xsi:type="dcterms:W3CDTF">2018-05-13T07:10:58Z</dcterms:modified>
</cp:coreProperties>
</file>